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5" r:id="rId7"/>
    <p:sldId id="264" r:id="rId8"/>
    <p:sldId id="260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D70"/>
    <a:srgbClr val="6ECAC2"/>
    <a:srgbClr val="56C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BE71-6D8B-2244-A75B-0D498A067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551E5-0BA1-D84B-868E-ACFBEEEFD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54D3-7244-2C4F-B65D-7E9195EE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58FF-6939-3F4D-9C66-5EAC873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35E4-179A-CF4A-90C0-ACDE1B38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5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9051-60BA-A049-A8BA-3E84C608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B265A-0C6E-8148-B482-5B569B330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DF50-71DE-8F41-9B7F-1F4F5920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B7F80-4B00-FB4A-B86E-6CBCFB8E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6CDC-85FA-EC42-9C90-F525AB4F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70920-7D65-1147-BF3F-4C10487AC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11070-E51C-EF4D-9D6F-183B53A4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3A9E6-B39E-0E47-8542-BFFCA3E1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7A7A-4A45-2E4A-AEBE-06B22E54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1F4BE-AAAE-8E45-8C8A-C5E220C4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86FA-8561-E842-9A09-FDEA22EB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92566-3D7C-484A-8385-2FC70EC9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9A83-BCA2-9D4F-975A-6101E1DA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37BB-2F1B-9D4F-8B38-D423E0C4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9B981-C282-9D4A-8A5F-9F97EFAA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5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9A9C-D1F4-9140-9AD4-80681574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079E-8E55-A74A-B8F7-B3075467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A51C-F3F9-3441-83AE-D44822E4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04A88-D158-5347-B0EF-A0E0EC83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353D-4699-7740-B2C3-A4CB0A01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58A0-17F4-FC4F-AB2A-A3C2C14C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D86B-79B3-934B-A85F-9A466BF12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3B1C6-9C66-1040-B697-9BA31AF64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2ACB-A2C1-2447-8826-FDD55636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A4980-AC91-B94D-A240-4BBA566E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8495-FE2F-C340-9A3A-AF8AB8B4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367B-CF90-6240-B335-290DA43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45426-9E41-3C42-A060-29A09F23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9B8B-AA54-8A45-841D-EC98A4156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BE8DC-5A75-0245-8B27-0E8EFC35B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908E-DE6C-E84B-B777-E9C3414DB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1D28E-82F6-7744-94FC-10585A30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05751-0666-FA41-976B-B207A3F8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BC6B8-71A1-3B49-9DCC-66811DA7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7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FD9E-5DCD-C84D-A643-639ADDE4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0C522-4090-6345-9768-333A7C1D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78B7-F8FB-0046-B4FD-F771C66D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19D04-5052-3F44-A566-B443954F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B9003-8499-964C-9A2C-F6C6637F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EA72D-F72C-A149-8242-390161C0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C7858-B005-E64F-AFFE-F30E67B4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98C9-5290-BC41-852C-8496F85B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7B2F-C400-0F46-A645-725EA6A4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3A2DA-19F4-2B47-A2E4-0B75C45D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70CA5-9A29-1F4F-B13C-A1EB7B3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8E1CE-21B6-3F46-8950-6679ED4B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79040-B56F-C942-9B2B-60CFA9DA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9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DD0A-B4F4-614D-B074-5C0F9133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37210-83C2-044E-9A6B-1C6D443CB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FDAA-EFAC-E543-9E51-9ED52A732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FA506-FED9-7848-A7BC-64169476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2C3E0-05CD-DE47-86ED-B60B6E8B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7689F-1BD7-A643-99F8-7A24FB47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77D02-5355-594B-BB74-0552796E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C3432-B244-BF4E-92F2-EC87046E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6B0B-C32F-D843-BD96-3A3459F3D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36BD-9E1C-A944-B4B1-4EEC4E2C5D79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17060-0421-2348-A47A-FEC85A1A8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7A6C-91EB-574C-8B2B-0BE996EBB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C65E-FD25-FF44-A2BD-FDFD8276A3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y3et96z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013D-190E-2643-B58C-7C271CBC4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1862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ZAPF HUMANIST 601 BT" panose="020B0502050508020304" pitchFamily="34" charset="0"/>
              </a:rPr>
              <a:t>Adding patients</a:t>
            </a:r>
            <a:br>
              <a:rPr lang="en-GB" sz="5400" dirty="0">
                <a:latin typeface="ZAPF HUMANIST 601 BT" panose="020B0502050508020304" pitchFamily="34" charset="0"/>
              </a:rPr>
            </a:br>
            <a:br>
              <a:rPr lang="en-GB" sz="5400" dirty="0">
                <a:latin typeface="ZAPF HUMANIST 601 BT" panose="020B0502050508020304" pitchFamily="34" charset="0"/>
              </a:rPr>
            </a:br>
            <a:r>
              <a:rPr lang="en-GB" sz="3200" dirty="0">
                <a:latin typeface="ZAPF HUMANIST 601 BT" panose="020B0502050508020304" pitchFamily="34" charset="0"/>
              </a:rPr>
              <a:t>A guide to</a:t>
            </a:r>
            <a:endParaRPr lang="en-GB" sz="5400" dirty="0">
              <a:latin typeface="ZAPF HUMANIST 601 BT" panose="020B05020505080203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285D0C1-3DFA-FA40-A280-7E784556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2642912" cy="1698662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5E92A8A9-2E99-CE47-A7E9-365A1CE72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36" y="319087"/>
            <a:ext cx="6269039" cy="1709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ABB6F-546A-2549-A21B-E983AC599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4589462"/>
            <a:ext cx="6019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9B5BE42-EC53-064E-AF76-DE8A8BA8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39" y="1384300"/>
            <a:ext cx="7569200" cy="4089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7FCC16-0C1D-6C45-9400-BDAAB32668F2}"/>
              </a:ext>
            </a:extLst>
          </p:cNvPr>
          <p:cNvSpPr/>
          <p:nvPr/>
        </p:nvSpPr>
        <p:spPr>
          <a:xfrm>
            <a:off x="7594649" y="3101561"/>
            <a:ext cx="1787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This takes you back to the Record ID. You can then click on the remaining sections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2D526-D3D4-9E46-B8C7-050A5EFAA0A5}"/>
              </a:ext>
            </a:extLst>
          </p:cNvPr>
          <p:cNvSpPr/>
          <p:nvPr/>
        </p:nvSpPr>
        <p:spPr>
          <a:xfrm>
            <a:off x="7594649" y="3101561"/>
            <a:ext cx="1787524" cy="1754326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00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1892BB-090A-5544-B5CA-236A276E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40" y="0"/>
            <a:ext cx="10108660" cy="68580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D5CCE05F-3C6F-4840-8E11-55D6DB5AFC9B}"/>
              </a:ext>
            </a:extLst>
          </p:cNvPr>
          <p:cNvSpPr/>
          <p:nvPr/>
        </p:nvSpPr>
        <p:spPr>
          <a:xfrm rot="18347612">
            <a:off x="-212909" y="2787300"/>
            <a:ext cx="2933447" cy="123871"/>
          </a:xfrm>
          <a:prstGeom prst="rightArrow">
            <a:avLst>
              <a:gd name="adj1" fmla="val 50000"/>
              <a:gd name="adj2" fmla="val 172222"/>
            </a:avLst>
          </a:prstGeom>
          <a:solidFill>
            <a:srgbClr val="56C2BB"/>
          </a:solidFill>
          <a:ln>
            <a:solidFill>
              <a:srgbClr val="56C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3AD10C-DD0F-3148-969B-9FF24D9DB5F8}"/>
              </a:ext>
            </a:extLst>
          </p:cNvPr>
          <p:cNvSpPr/>
          <p:nvPr/>
        </p:nvSpPr>
        <p:spPr>
          <a:xfrm>
            <a:off x="151199" y="4075164"/>
            <a:ext cx="159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Click ”Record status dashboard” to see and edit the records of all patients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CD20F-00A3-9047-82F0-74E5FA10D7A0}"/>
              </a:ext>
            </a:extLst>
          </p:cNvPr>
          <p:cNvSpPr/>
          <p:nvPr/>
        </p:nvSpPr>
        <p:spPr>
          <a:xfrm>
            <a:off x="151199" y="4075164"/>
            <a:ext cx="1717263" cy="1754326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6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6D7C-267D-574C-8270-5867BE42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408"/>
            <a:ext cx="10515600" cy="41522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This presentation will explain how to add patients</a:t>
            </a:r>
          </a:p>
          <a:p>
            <a:endParaRPr lang="en-GB" dirty="0">
              <a:solidFill>
                <a:srgbClr val="2B4D70"/>
              </a:solidFill>
              <a:latin typeface="ZAPF HUMANIST 601 BT" panose="020B0502050508020304" pitchFamily="34" charset="0"/>
            </a:endParaRPr>
          </a:p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We expect that collaborators within each unit will work together to gather the information and input data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048EA687-3A62-A445-8BAE-4F8078E6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2642912" cy="1698662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DBB743AB-6274-F64E-912F-9E114D3B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36" y="319087"/>
            <a:ext cx="6269039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F710F-83BD-A441-BE61-ADAE6B88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21" y="6195861"/>
            <a:ext cx="4493821" cy="4900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ZAPF HUMANIST 601 BT" panose="020B0502050508020304" pitchFamily="34" charset="0"/>
                <a:hlinkClick r:id="rId2"/>
              </a:rPr>
              <a:t>https://tinyurl.com/y3et96z9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8EFA8D-3808-CC4C-A0CA-3FABC35C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903278"/>
            <a:ext cx="11341100" cy="397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B81764-1B24-1543-841F-2A1203E0F636}"/>
              </a:ext>
            </a:extLst>
          </p:cNvPr>
          <p:cNvSpPr txBox="1"/>
          <p:nvPr/>
        </p:nvSpPr>
        <p:spPr>
          <a:xfrm>
            <a:off x="425450" y="6162704"/>
            <a:ext cx="313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2B4D70"/>
                </a:solidFill>
                <a:latin typeface="ZAPF HUMANIST 601 BT" panose="020B0502050508020304" pitchFamily="34" charset="0"/>
              </a:rPr>
              <a:t>Login to MANTRA at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DD46C1E-A6F9-6245-9397-AF3C3278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B68AF266-C930-B34B-B1F3-DFB387236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638" y="319087"/>
            <a:ext cx="3360737" cy="9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ECA4389C-8ED9-BF4B-A7B3-9FF7F210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C3311F19-9650-2D41-AD4F-FDF5662B2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38" y="319087"/>
            <a:ext cx="3360737" cy="916565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60C4FD-E09F-4F41-A1CA-93F893DA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669" y="1355835"/>
            <a:ext cx="865733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164CDE-D089-6240-9A18-C5F7EDF24A67}"/>
              </a:ext>
            </a:extLst>
          </p:cNvPr>
          <p:cNvSpPr/>
          <p:nvPr/>
        </p:nvSpPr>
        <p:spPr>
          <a:xfrm>
            <a:off x="6962692" y="3176698"/>
            <a:ext cx="946023" cy="252302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C3B1207-A382-FB49-B5B1-AD94E0D1B924}"/>
              </a:ext>
            </a:extLst>
          </p:cNvPr>
          <p:cNvSpPr/>
          <p:nvPr/>
        </p:nvSpPr>
        <p:spPr>
          <a:xfrm flipH="1">
            <a:off x="8056625" y="3218564"/>
            <a:ext cx="1959733" cy="252302"/>
          </a:xfrm>
          <a:prstGeom prst="rightArrow">
            <a:avLst/>
          </a:prstGeom>
          <a:solidFill>
            <a:srgbClr val="56C2BB"/>
          </a:solidFill>
          <a:ln>
            <a:solidFill>
              <a:srgbClr val="56C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98C27F-EB12-8841-AE38-0D14ADDD9954}"/>
              </a:ext>
            </a:extLst>
          </p:cNvPr>
          <p:cNvSpPr/>
          <p:nvPr/>
        </p:nvSpPr>
        <p:spPr>
          <a:xfrm>
            <a:off x="10102850" y="3105835"/>
            <a:ext cx="178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Click add new record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C1B350-A373-9949-9C8A-CB8274405F7F}"/>
              </a:ext>
            </a:extLst>
          </p:cNvPr>
          <p:cNvSpPr/>
          <p:nvPr/>
        </p:nvSpPr>
        <p:spPr>
          <a:xfrm>
            <a:off x="10102850" y="3105834"/>
            <a:ext cx="1535734" cy="646331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82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27B8987C-DC63-3B4A-82EC-06BB3DEB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38" y="319087"/>
            <a:ext cx="3360737" cy="916565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A45BFC-1115-3848-9686-0AF45D99B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001" y="1223760"/>
            <a:ext cx="9025998" cy="5496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CBECBE-80D2-4449-8A70-B3C70DCBE07F}"/>
              </a:ext>
            </a:extLst>
          </p:cNvPr>
          <p:cNvSpPr/>
          <p:nvPr/>
        </p:nvSpPr>
        <p:spPr>
          <a:xfrm>
            <a:off x="2739313" y="607467"/>
            <a:ext cx="505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This takes you to the Record ID Page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C3D36-787A-D741-ABBF-999D188F63EE}"/>
              </a:ext>
            </a:extLst>
          </p:cNvPr>
          <p:cNvSpPr/>
          <p:nvPr/>
        </p:nvSpPr>
        <p:spPr>
          <a:xfrm>
            <a:off x="2739313" y="591832"/>
            <a:ext cx="3551127" cy="369331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27B8987C-DC63-3B4A-82EC-06BB3DEB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38" y="319087"/>
            <a:ext cx="3360737" cy="916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CBECBE-80D2-4449-8A70-B3C70DCBE07F}"/>
              </a:ext>
            </a:extLst>
          </p:cNvPr>
          <p:cNvSpPr/>
          <p:nvPr/>
        </p:nvSpPr>
        <p:spPr>
          <a:xfrm>
            <a:off x="2739313" y="607467"/>
            <a:ext cx="505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This takes you to the Record ID Page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C3D36-787A-D741-ABBF-999D188F63EE}"/>
              </a:ext>
            </a:extLst>
          </p:cNvPr>
          <p:cNvSpPr/>
          <p:nvPr/>
        </p:nvSpPr>
        <p:spPr>
          <a:xfrm>
            <a:off x="2739313" y="591832"/>
            <a:ext cx="3551127" cy="369331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F5DD45-D8CF-D34E-A5E7-6E89E47379D7}"/>
              </a:ext>
            </a:extLst>
          </p:cNvPr>
          <p:cNvSpPr/>
          <p:nvPr/>
        </p:nvSpPr>
        <p:spPr>
          <a:xfrm>
            <a:off x="660790" y="1714980"/>
            <a:ext cx="896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Patients will fall into </a:t>
            </a:r>
            <a:r>
              <a:rPr lang="en-GB" b="1" dirty="0">
                <a:solidFill>
                  <a:srgbClr val="2B4D70"/>
                </a:solidFill>
                <a:latin typeface="ZAPF HUMANIST 601 BT" panose="020B0502050508020304" pitchFamily="34" charset="0"/>
              </a:rPr>
              <a:t>one of two </a:t>
            </a:r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categories; operative or non-operatively managed</a:t>
            </a:r>
          </a:p>
          <a:p>
            <a:endParaRPr lang="en-GB" dirty="0">
              <a:solidFill>
                <a:srgbClr val="2B4D70"/>
              </a:solidFill>
              <a:latin typeface="ZAPF HUMANIST 601 BT" panose="020B0502050508020304" pitchFamily="34" charset="0"/>
            </a:endParaRPr>
          </a:p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The following sections should be completed for each;</a:t>
            </a:r>
          </a:p>
          <a:p>
            <a:endParaRPr lang="en-GB" dirty="0">
              <a:solidFill>
                <a:srgbClr val="2B4D70"/>
              </a:solidFill>
              <a:latin typeface="ZAPF HUMANIST 601 BT" panose="020B0502050508020304" pitchFamily="34" charset="0"/>
            </a:endParaRP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A9388096-099D-EF40-A0AD-600CBFB8C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50175"/>
              </p:ext>
            </p:extLst>
          </p:nvPr>
        </p:nvGraphicFramePr>
        <p:xfrm>
          <a:off x="3564835" y="3061301"/>
          <a:ext cx="7377288" cy="332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644">
                  <a:extLst>
                    <a:ext uri="{9D8B030D-6E8A-4147-A177-3AD203B41FA5}">
                      <a16:colId xmlns:a16="http://schemas.microsoft.com/office/drawing/2014/main" val="2599133993"/>
                    </a:ext>
                  </a:extLst>
                </a:gridCol>
                <a:gridCol w="3688644">
                  <a:extLst>
                    <a:ext uri="{9D8B030D-6E8A-4147-A177-3AD203B41FA5}">
                      <a16:colId xmlns:a16="http://schemas.microsoft.com/office/drawing/2014/main" val="2847913022"/>
                    </a:ext>
                  </a:extLst>
                </a:gridCol>
              </a:tblGrid>
              <a:tr h="37558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ZapfHumnst BT Roman" panose="020B0502050508020304" pitchFamily="34" charset="0"/>
                        </a:rPr>
                        <a:t>Operative</a:t>
                      </a:r>
                    </a:p>
                  </a:txBody>
                  <a:tcPr>
                    <a:solidFill>
                      <a:srgbClr val="6EC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ZapfHumnst BT Roman" panose="020B0502050508020304" pitchFamily="34" charset="0"/>
                        </a:rPr>
                        <a:t>Non-Operatively Managed</a:t>
                      </a:r>
                    </a:p>
                  </a:txBody>
                  <a:tcPr>
                    <a:solidFill>
                      <a:srgbClr val="6EC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56388"/>
                  </a:ext>
                </a:extLst>
              </a:tr>
              <a:tr h="740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Patient information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Injury details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Pre-operative Management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Operative Details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Post-operative Management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Follow-Up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Patient information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Injury details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solidFill>
                          <a:srgbClr val="2B4D70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Non-Operatively Managed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solidFill>
                          <a:srgbClr val="2B4D70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>
                          <a:solidFill>
                            <a:srgbClr val="2B4D70"/>
                          </a:solidFill>
                        </a:rPr>
                        <a:t>Follow-Up 30 Days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59482"/>
                  </a:ext>
                </a:extLst>
              </a:tr>
            </a:tbl>
          </a:graphicData>
        </a:graphic>
      </p:graphicFrame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07FE2A-65EB-A448-98AC-BFED3D9717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87" t="40123" r="44005" b="21962"/>
          <a:stretch/>
        </p:blipFill>
        <p:spPr>
          <a:xfrm>
            <a:off x="691707" y="3590597"/>
            <a:ext cx="2780723" cy="2083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077CD0-0BBB-2D42-ADFB-DE83EF4FF6D0}"/>
              </a:ext>
            </a:extLst>
          </p:cNvPr>
          <p:cNvSpPr/>
          <p:nvPr/>
        </p:nvSpPr>
        <p:spPr>
          <a:xfrm>
            <a:off x="3564835" y="4359965"/>
            <a:ext cx="7377288" cy="121920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5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27B8987C-DC63-3B4A-82EC-06BB3DEB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38" y="319087"/>
            <a:ext cx="3360737" cy="916565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A45BFC-1115-3848-9686-0AF45D99B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6" y="1361768"/>
            <a:ext cx="9025998" cy="54962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EDC9DC-7C20-A842-B8F3-1D7A5E55DF45}"/>
              </a:ext>
            </a:extLst>
          </p:cNvPr>
          <p:cNvSpPr/>
          <p:nvPr/>
        </p:nvSpPr>
        <p:spPr>
          <a:xfrm>
            <a:off x="8689679" y="5085161"/>
            <a:ext cx="2763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Click the “Patient Information” grey circle to begin entering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B9DA2-CC16-6D4F-83B9-FA9BBA3D3251}"/>
              </a:ext>
            </a:extLst>
          </p:cNvPr>
          <p:cNvSpPr/>
          <p:nvPr/>
        </p:nvSpPr>
        <p:spPr>
          <a:xfrm>
            <a:off x="8689679" y="4997274"/>
            <a:ext cx="2601173" cy="1099104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8D8004F-2790-8E4E-835B-6269858161A4}"/>
              </a:ext>
            </a:extLst>
          </p:cNvPr>
          <p:cNvSpPr/>
          <p:nvPr/>
        </p:nvSpPr>
        <p:spPr>
          <a:xfrm rot="2086485" flipH="1">
            <a:off x="6408346" y="4676224"/>
            <a:ext cx="2437461" cy="412858"/>
          </a:xfrm>
          <a:prstGeom prst="rightArrow">
            <a:avLst>
              <a:gd name="adj1" fmla="val 50000"/>
              <a:gd name="adj2" fmla="val 73231"/>
            </a:avLst>
          </a:prstGeom>
          <a:solidFill>
            <a:srgbClr val="56C2BB"/>
          </a:solidFill>
          <a:ln>
            <a:solidFill>
              <a:srgbClr val="56C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8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7CF8A2-51F6-0A4D-B2A5-9226B0398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3431178" y="1383439"/>
            <a:ext cx="8493861" cy="546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75543F-2BF0-0245-8473-D37BEBAF845D}"/>
              </a:ext>
            </a:extLst>
          </p:cNvPr>
          <p:cNvSpPr/>
          <p:nvPr/>
        </p:nvSpPr>
        <p:spPr>
          <a:xfrm>
            <a:off x="549803" y="3935423"/>
            <a:ext cx="1787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Complete the details then click on “Incomplete”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5B0CE9-1F62-F94E-B5E9-F728B840B9E3}"/>
              </a:ext>
            </a:extLst>
          </p:cNvPr>
          <p:cNvSpPr/>
          <p:nvPr/>
        </p:nvSpPr>
        <p:spPr>
          <a:xfrm>
            <a:off x="517261" y="3900780"/>
            <a:ext cx="1787524" cy="957973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99CD20E-C65C-E048-9E74-CAAD35DE472C}"/>
              </a:ext>
            </a:extLst>
          </p:cNvPr>
          <p:cNvSpPr/>
          <p:nvPr/>
        </p:nvSpPr>
        <p:spPr>
          <a:xfrm rot="674726">
            <a:off x="2387250" y="4800789"/>
            <a:ext cx="5994988" cy="350651"/>
          </a:xfrm>
          <a:prstGeom prst="rightArrow">
            <a:avLst>
              <a:gd name="adj1" fmla="val 50000"/>
              <a:gd name="adj2" fmla="val 172222"/>
            </a:avLst>
          </a:prstGeom>
          <a:solidFill>
            <a:srgbClr val="56C2BB"/>
          </a:solidFill>
          <a:ln>
            <a:solidFill>
              <a:srgbClr val="56C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6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D5FF2497-E92A-F249-81ED-36114BF3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" y="214312"/>
            <a:ext cx="1422697" cy="91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7FCC16-0C1D-6C45-9400-BDAAB32668F2}"/>
              </a:ext>
            </a:extLst>
          </p:cNvPr>
          <p:cNvSpPr/>
          <p:nvPr/>
        </p:nvSpPr>
        <p:spPr>
          <a:xfrm>
            <a:off x="232843" y="4531771"/>
            <a:ext cx="1787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B4D70"/>
                </a:solidFill>
                <a:latin typeface="ZAPF HUMANIST 601 BT" panose="020B0502050508020304" pitchFamily="34" charset="0"/>
              </a:rPr>
              <a:t>Once complete, select the form status as complete. Then click save and exit form 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44B091-7AD5-2044-AC26-3327D20A9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3431177" y="1391478"/>
            <a:ext cx="8496538" cy="546652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3A79FC07-48DE-DE45-81BE-F3B7A9A53300}"/>
              </a:ext>
            </a:extLst>
          </p:cNvPr>
          <p:cNvSpPr/>
          <p:nvPr/>
        </p:nvSpPr>
        <p:spPr>
          <a:xfrm>
            <a:off x="2020367" y="5374291"/>
            <a:ext cx="5994988" cy="350651"/>
          </a:xfrm>
          <a:prstGeom prst="rightArrow">
            <a:avLst>
              <a:gd name="adj1" fmla="val 50000"/>
              <a:gd name="adj2" fmla="val 172222"/>
            </a:avLst>
          </a:prstGeom>
          <a:solidFill>
            <a:srgbClr val="56C2BB"/>
          </a:solidFill>
          <a:ln>
            <a:solidFill>
              <a:srgbClr val="56C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2D526-D3D4-9E46-B8C7-050A5EFAA0A5}"/>
              </a:ext>
            </a:extLst>
          </p:cNvPr>
          <p:cNvSpPr/>
          <p:nvPr/>
        </p:nvSpPr>
        <p:spPr>
          <a:xfrm>
            <a:off x="200301" y="4497128"/>
            <a:ext cx="1787524" cy="1754326"/>
          </a:xfrm>
          <a:prstGeom prst="rect">
            <a:avLst/>
          </a:prstGeom>
          <a:solidFill>
            <a:srgbClr val="6ECAC2">
              <a:alpha val="30000"/>
            </a:srgbClr>
          </a:solidFill>
          <a:ln>
            <a:solidFill>
              <a:srgbClr val="2B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6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179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ZAPF HUMANIST 601 BT</vt:lpstr>
      <vt:lpstr>ZAPFHUMNST BT ROMAN</vt:lpstr>
      <vt:lpstr>Office Theme</vt:lpstr>
      <vt:lpstr>Adding patients  A guide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collaborators  A guide to</dc:title>
  <dc:creator>Alastair Henry</dc:creator>
  <cp:lastModifiedBy>Alastair Henry</cp:lastModifiedBy>
  <cp:revision>13</cp:revision>
  <cp:lastPrinted>2020-11-28T23:09:17Z</cp:lastPrinted>
  <dcterms:created xsi:type="dcterms:W3CDTF">2020-11-28T22:24:22Z</dcterms:created>
  <dcterms:modified xsi:type="dcterms:W3CDTF">2020-12-08T15:34:56Z</dcterms:modified>
</cp:coreProperties>
</file>